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12016" y="1992957"/>
            <a:ext cx="7766936" cy="1646302"/>
          </a:xfrm>
        </p:spPr>
        <p:txBody>
          <a:bodyPr/>
          <a:lstStyle/>
          <a:p>
            <a:r>
              <a:rPr lang="nl-NL" dirty="0" smtClean="0"/>
              <a:t>Methodisch handelen Deel 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12016" y="3777088"/>
            <a:ext cx="7766936" cy="1096899"/>
          </a:xfrm>
        </p:spPr>
        <p:txBody>
          <a:bodyPr/>
          <a:lstStyle/>
          <a:p>
            <a:r>
              <a:rPr lang="nl-NL" dirty="0" smtClean="0"/>
              <a:t>Les 4, Didactiek aan de basis</a:t>
            </a:r>
          </a:p>
          <a:p>
            <a:r>
              <a:rPr lang="nl-NL" dirty="0" smtClean="0"/>
              <a:t>Visies op leren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3" y="2917104"/>
            <a:ext cx="5956663" cy="391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3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Zorg</a:t>
            </a:r>
          </a:p>
          <a:p>
            <a:r>
              <a:rPr lang="nl-NL" dirty="0"/>
              <a:t>Ga dan naar boek Methodiek en begeleiden</a:t>
            </a:r>
          </a:p>
          <a:p>
            <a:r>
              <a:rPr lang="nl-NL" dirty="0"/>
              <a:t>Naar VW thema </a:t>
            </a:r>
            <a:r>
              <a:rPr lang="nl-NL" dirty="0" smtClean="0"/>
              <a:t>18</a:t>
            </a:r>
            <a:endParaRPr lang="nl-NL" dirty="0"/>
          </a:p>
          <a:p>
            <a:r>
              <a:rPr lang="nl-NL" dirty="0"/>
              <a:t>Maak </a:t>
            </a:r>
            <a:r>
              <a:rPr lang="nl-NL" dirty="0" err="1" smtClean="0"/>
              <a:t>opdr</a:t>
            </a:r>
            <a:r>
              <a:rPr lang="nl-NL" dirty="0" smtClean="0"/>
              <a:t>. 2 (afmaken) &amp; 10</a:t>
            </a:r>
          </a:p>
          <a:p>
            <a:r>
              <a:rPr lang="nl-NL" dirty="0" smtClean="0"/>
              <a:t>Straks bespreken we deze opdrachten na.</a:t>
            </a:r>
          </a:p>
          <a:p>
            <a:r>
              <a:rPr lang="nl-NL" dirty="0" smtClean="0"/>
              <a:t>Sla </a:t>
            </a:r>
            <a:r>
              <a:rPr lang="nl-NL" dirty="0"/>
              <a:t>je opdrachten goed op in je pc, </a:t>
            </a:r>
            <a:r>
              <a:rPr lang="nl-NL" dirty="0" smtClean="0"/>
              <a:t>zijn </a:t>
            </a:r>
            <a:r>
              <a:rPr lang="nl-NL" dirty="0"/>
              <a:t>aan het eind van LP 4</a:t>
            </a:r>
            <a:r>
              <a:rPr lang="nl-NL" dirty="0" smtClean="0"/>
              <a:t> </a:t>
            </a:r>
            <a:r>
              <a:rPr lang="nl-NL" dirty="0"/>
              <a:t>je bewijs van inzet en voorwaarde </a:t>
            </a:r>
            <a:r>
              <a:rPr lang="nl-NL" dirty="0" smtClean="0"/>
              <a:t>voor een geldig </a:t>
            </a:r>
            <a:r>
              <a:rPr lang="nl-NL" dirty="0" err="1" smtClean="0"/>
              <a:t>toetscijfer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9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Zeven didactische principes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093684" cy="3880773"/>
          </a:xfrm>
        </p:spPr>
        <p:txBody>
          <a:bodyPr/>
          <a:lstStyle/>
          <a:p>
            <a:r>
              <a:rPr lang="nl-NL" dirty="0" smtClean="0"/>
              <a:t>Samengebundelde afspraken waarmee begeleiders van leeractiviteiten rekening mee moeten houden</a:t>
            </a:r>
          </a:p>
          <a:p>
            <a:r>
              <a:rPr lang="nl-NL" dirty="0" smtClean="0"/>
              <a:t>Deze afspraken geven aanwijzingen voor het handelen in de praktijk</a:t>
            </a:r>
          </a:p>
          <a:p>
            <a:r>
              <a:rPr lang="nl-NL" dirty="0" smtClean="0"/>
              <a:t>De afspraken komen voort uit eeuwenlange onderwijservaring</a:t>
            </a:r>
          </a:p>
          <a:p>
            <a:r>
              <a:rPr lang="nl-NL" dirty="0" smtClean="0"/>
              <a:t>Zo is het steeds op nieuwe generaties overgedragen en in literatuur vastgelegd</a:t>
            </a:r>
          </a:p>
          <a:p>
            <a:r>
              <a:rPr lang="nl-NL" dirty="0" smtClean="0"/>
              <a:t>We gaan de zeven didactische basisprincipes bij langs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483" y="3571689"/>
            <a:ext cx="4444827" cy="315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53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Aanschouwelijkheidsprincipe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5219926"/>
          </a:xfrm>
        </p:spPr>
        <p:txBody>
          <a:bodyPr>
            <a:normAutofit/>
          </a:bodyPr>
          <a:lstStyle/>
          <a:p>
            <a:r>
              <a:rPr lang="nl-NL" dirty="0" smtClean="0"/>
              <a:t>Ondersteun het leerproces van je cliënten / kinderen door het geleerde zintuiglijk te laten waarnemen.</a:t>
            </a:r>
          </a:p>
          <a:p>
            <a:r>
              <a:rPr lang="nl-NL" dirty="0" smtClean="0"/>
              <a:t>Wat wordt er met zintuiglijk bedoelt?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Iets laten zien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Iets laten </a:t>
            </a:r>
            <a:r>
              <a:rPr lang="nl-NL" dirty="0" smtClean="0"/>
              <a:t>horen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Iets laten proeven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Iets laten aanraken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Iets laten ruiken</a:t>
            </a:r>
          </a:p>
          <a:p>
            <a:r>
              <a:rPr lang="nl-NL" dirty="0" smtClean="0"/>
              <a:t>Dus datgene wat je cliënten / kinderen leert, aanschouwelijk (zichtbaar/hoorbaar/tastbaar maken.</a:t>
            </a:r>
          </a:p>
          <a:p>
            <a:r>
              <a:rPr lang="nl-NL" dirty="0" smtClean="0"/>
              <a:t>Voordoen hoe je de gitaar vasthoudt bijvoorbeeld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13528" r="14057" b="19465"/>
          <a:stretch/>
        </p:blipFill>
        <p:spPr>
          <a:xfrm>
            <a:off x="9971315" y="0"/>
            <a:ext cx="2220685" cy="184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7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Differentiatieprincipe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Differentiëren, wat is dat?</a:t>
            </a:r>
          </a:p>
          <a:p>
            <a:r>
              <a:rPr lang="nl-NL" dirty="0" smtClean="0"/>
              <a:t>‘Different’ = verschillend</a:t>
            </a:r>
          </a:p>
          <a:p>
            <a:r>
              <a:rPr lang="nl-NL" dirty="0" smtClean="0"/>
              <a:t>Verschillen tussen (</a:t>
            </a:r>
            <a:r>
              <a:rPr lang="nl-NL" dirty="0" err="1" smtClean="0"/>
              <a:t>ontwikkelings</a:t>
            </a:r>
            <a:r>
              <a:rPr lang="nl-NL" dirty="0" smtClean="0"/>
              <a:t>)niveau cliënten / kinderen vraagt om daar rekening mee te houden</a:t>
            </a:r>
          </a:p>
          <a:p>
            <a:r>
              <a:rPr lang="nl-NL" dirty="0" smtClean="0"/>
              <a:t>Je doet dat door de cliënten / kinderen op hun eigen niveau uit te dagen</a:t>
            </a:r>
          </a:p>
          <a:p>
            <a:r>
              <a:rPr lang="nl-NL" dirty="0" smtClean="0"/>
              <a:t>Benader ze niet als geheel maar vanuit hun verschillen</a:t>
            </a:r>
          </a:p>
          <a:p>
            <a:r>
              <a:rPr lang="nl-NL" dirty="0" smtClean="0"/>
              <a:t>Zo bied je iedereen ontwikkelkansen (voorbeeld knippen)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5045" y="4032341"/>
            <a:ext cx="4116955" cy="282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7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Motivatieprincipe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Maak de (leer)activiteit relevant (toepasbaar) voor het kind / de cliënt</a:t>
            </a:r>
          </a:p>
          <a:p>
            <a:r>
              <a:rPr lang="nl-NL" dirty="0" smtClean="0"/>
              <a:t>Je kunt hen motiveren als ze weten wat de (leer)activiteit oplevert</a:t>
            </a:r>
          </a:p>
          <a:p>
            <a:r>
              <a:rPr lang="nl-NL" dirty="0" smtClean="0"/>
              <a:t>Goede motivatie leidt tot een sneller en sterker leerproces</a:t>
            </a:r>
          </a:p>
          <a:p>
            <a:r>
              <a:rPr lang="nl-NL" dirty="0" smtClean="0"/>
              <a:t>Daag uit, maak nieuwsgierig!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86" y="2916616"/>
            <a:ext cx="3584749" cy="223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5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Beperkingsprincipe en geleidelijkheidsprincipe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9446380" cy="3880773"/>
          </a:xfrm>
        </p:spPr>
        <p:txBody>
          <a:bodyPr/>
          <a:lstStyle/>
          <a:p>
            <a:r>
              <a:rPr lang="nl-NL" dirty="0" smtClean="0"/>
              <a:t>Alles aanleren is onmogelijk</a:t>
            </a:r>
          </a:p>
          <a:p>
            <a:r>
              <a:rPr lang="nl-NL" dirty="0" smtClean="0"/>
              <a:t>Sommige ontwikkeldoelen haal je niet direct met de cliënt / het kind</a:t>
            </a:r>
          </a:p>
          <a:p>
            <a:r>
              <a:rPr lang="nl-NL" dirty="0" smtClean="0"/>
              <a:t>Accepteer dat dan, Rome is ook niet in één dag gebouwd</a:t>
            </a:r>
          </a:p>
          <a:p>
            <a:r>
              <a:rPr lang="nl-NL" dirty="0" smtClean="0"/>
              <a:t>Oefen je in geduld</a:t>
            </a:r>
          </a:p>
          <a:p>
            <a:r>
              <a:rPr lang="nl-NL" dirty="0" smtClean="0"/>
              <a:t>Streef naar een geleidelijk behalen van de door jou gewenste doelen bij je cliënt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1" y="3870786"/>
            <a:ext cx="3913006" cy="28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</a:t>
            </a:r>
            <a:r>
              <a:rPr lang="nl-NL" dirty="0" err="1" smtClean="0"/>
              <a:t>Activiteitsprincipe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Laat de cliënt of het kind actief bezig gaan met de leeractiviteit</a:t>
            </a:r>
          </a:p>
          <a:p>
            <a:r>
              <a:rPr lang="nl-NL" dirty="0" smtClean="0"/>
              <a:t>Daag hun denkniveau uit!</a:t>
            </a:r>
          </a:p>
          <a:p>
            <a:r>
              <a:rPr lang="nl-NL" dirty="0" smtClean="0"/>
              <a:t>Activeren kun je leren, varieer vooral!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077" y="1930400"/>
            <a:ext cx="25336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5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6. Integratieprincipe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Integreren is in dit geval aansluiten bij iets wat ze al kunnen/kennen</a:t>
            </a:r>
          </a:p>
          <a:p>
            <a:r>
              <a:rPr lang="nl-NL" dirty="0" smtClean="0"/>
              <a:t>Dat is namelijk de voor hen bekende kapstok waaraan ze dan nieuwe kennis en leerervaringen kunnen ophangen</a:t>
            </a:r>
          </a:p>
          <a:p>
            <a:r>
              <a:rPr lang="nl-NL" dirty="0" smtClean="0"/>
              <a:t>Zo ontdekken ze samenhang in de informatie die ze tot zich nemen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59" y="2763202"/>
            <a:ext cx="4958022" cy="247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2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Herhalingsprincipe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Het geoefende of het geleerde moet veel herhaalt worden</a:t>
            </a:r>
          </a:p>
          <a:p>
            <a:r>
              <a:rPr lang="nl-NL" dirty="0" smtClean="0"/>
              <a:t>Zo ondersteun je het leerproces optimaal</a:t>
            </a:r>
          </a:p>
          <a:p>
            <a:r>
              <a:rPr lang="nl-NL" dirty="0" smtClean="0"/>
              <a:t>Varieer ook hierin van werkvorm om het afwisselend te houden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88" y="2871787"/>
            <a:ext cx="7610550" cy="206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7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40245F-2423-443B-88AC-C38A6EBE10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E64EE0-9833-45A5-A2A1-09591E80E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91A5FA-362A-436C-A425-E91BD1666476}">
  <ds:schemaRefs>
    <ds:schemaRef ds:uri="http://purl.org/dc/elements/1.1/"/>
    <ds:schemaRef ds:uri="http://schemas.microsoft.com/office/2006/metadata/properties"/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446</Words>
  <Application>Microsoft Office PowerPoint</Application>
  <PresentationFormat>Breedbeeld</PresentationFormat>
  <Paragraphs>57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Methodisch handelen Deel 4</vt:lpstr>
      <vt:lpstr>Zeven didactische principes</vt:lpstr>
      <vt:lpstr>1. Aanschouwelijkheidsprincipe</vt:lpstr>
      <vt:lpstr>2. Differentiatieprincipe</vt:lpstr>
      <vt:lpstr>3. Motivatieprincipe</vt:lpstr>
      <vt:lpstr>4. Beperkingsprincipe en geleidelijkheidsprincipe</vt:lpstr>
      <vt:lpstr>5. Activiteitsprincipe</vt:lpstr>
      <vt:lpstr>6. Integratieprincipe</vt:lpstr>
      <vt:lpstr>7. Herhalingsprincipe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Methodisch handelen Deel 4</dc:title>
  <dc:creator>Simon Poelman</dc:creator>
  <cp:lastModifiedBy>Simon Poelman</cp:lastModifiedBy>
  <cp:revision>6</cp:revision>
  <dcterms:created xsi:type="dcterms:W3CDTF">2020-05-26T20:30:45Z</dcterms:created>
  <dcterms:modified xsi:type="dcterms:W3CDTF">2020-05-27T09:24:04Z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